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Lexend ExtraBold"/>
      <p:bold r:id="rId35"/>
    </p:embeddedFont>
    <p:embeddedFont>
      <p:font typeface="Raleway"/>
      <p:regular r:id="rId36"/>
      <p:bold r:id="rId37"/>
      <p:italic r:id="rId38"/>
      <p:boldItalic r:id="rId39"/>
    </p:embeddedFont>
    <p:embeddedFont>
      <p:font typeface="Roboto Thin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Lexend Light"/>
      <p:regular r:id="rId48"/>
      <p:bold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Lato Black"/>
      <p:bold r:id="rId54"/>
      <p:boldItalic r:id="rId55"/>
    </p:embeddedFont>
    <p:embeddedFont>
      <p:font typeface="Lexend Medium"/>
      <p:regular r:id="rId56"/>
      <p:bold r:id="rId57"/>
    </p:embeddedFont>
    <p:embeddedFont>
      <p:font typeface="Fira Sans"/>
      <p:regular r:id="rId58"/>
      <p:bold r:id="rId59"/>
      <p:italic r:id="rId60"/>
      <p:boldItalic r:id="rId61"/>
    </p:embeddedFont>
    <p:embeddedFont>
      <p:font typeface="Oswald SemiBold"/>
      <p:regular r:id="rId62"/>
      <p:bold r:id="rId63"/>
    </p:embeddedFont>
    <p:embeddedFont>
      <p:font typeface="Lexend"/>
      <p:regular r:id="rId64"/>
      <p:bold r:id="rId65"/>
    </p:embeddedFont>
    <p:embeddedFont>
      <p:font typeface="Barlow"/>
      <p:regular r:id="rId66"/>
      <p:bold r:id="rId67"/>
      <p:italic r:id="rId68"/>
      <p:boldItalic r:id="rId69"/>
    </p:embeddedFont>
    <p:embeddedFont>
      <p:font typeface="Raleway SemiBold"/>
      <p:regular r:id="rId70"/>
      <p:bold r:id="rId71"/>
      <p:italic r:id="rId72"/>
      <p:boldItalic r:id="rId73"/>
    </p:embeddedFont>
    <p:embeddedFont>
      <p:font typeface="Lexend SemiBold"/>
      <p:regular r:id="rId74"/>
      <p:bold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Barlow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EF3C71-EAE4-4B08-8F53-6DE33BB7709E}">
  <a:tblStyle styleId="{13EF3C71-EAE4-4B08-8F53-6DE33BB770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84" Type="http://schemas.openxmlformats.org/officeDocument/2006/relationships/font" Target="fonts/BarlowLight-regular.fntdata"/><Relationship Id="rId83" Type="http://schemas.openxmlformats.org/officeDocument/2006/relationships/font" Target="fonts/Lato-boldItalic.fntdata"/><Relationship Id="rId42" Type="http://schemas.openxmlformats.org/officeDocument/2006/relationships/font" Target="fonts/RobotoThin-italic.fntdata"/><Relationship Id="rId86" Type="http://schemas.openxmlformats.org/officeDocument/2006/relationships/font" Target="fonts/BarlowLight-italic.fntdata"/><Relationship Id="rId41" Type="http://schemas.openxmlformats.org/officeDocument/2006/relationships/font" Target="fonts/RobotoThin-bold.fntdata"/><Relationship Id="rId85" Type="http://schemas.openxmlformats.org/officeDocument/2006/relationships/font" Target="fonts/BarlowLight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Thin-boldItalic.fntdata"/><Relationship Id="rId87" Type="http://schemas.openxmlformats.org/officeDocument/2006/relationships/font" Target="fonts/BarlowLight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exendLight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Lexend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SemiBold-boldItalic.fntdata"/><Relationship Id="rId72" Type="http://schemas.openxmlformats.org/officeDocument/2006/relationships/font" Target="fonts/RalewaySemiBold-italic.fntdata"/><Relationship Id="rId31" Type="http://schemas.openxmlformats.org/officeDocument/2006/relationships/slide" Target="slides/slide24.xml"/><Relationship Id="rId75" Type="http://schemas.openxmlformats.org/officeDocument/2006/relationships/font" Target="fonts/LexendSemiBold-bold.fntdata"/><Relationship Id="rId30" Type="http://schemas.openxmlformats.org/officeDocument/2006/relationships/slide" Target="slides/slide23.xml"/><Relationship Id="rId74" Type="http://schemas.openxmlformats.org/officeDocument/2006/relationships/font" Target="fonts/LexendSemiBold-regular.fntdata"/><Relationship Id="rId33" Type="http://schemas.openxmlformats.org/officeDocument/2006/relationships/slide" Target="slides/slide26.xml"/><Relationship Id="rId77" Type="http://schemas.openxmlformats.org/officeDocument/2006/relationships/font" Target="fonts/Roboto-bold.fntdata"/><Relationship Id="rId32" Type="http://schemas.openxmlformats.org/officeDocument/2006/relationships/slide" Target="slides/slide25.xml"/><Relationship Id="rId76" Type="http://schemas.openxmlformats.org/officeDocument/2006/relationships/font" Target="fonts/Roboto-regular.fntdata"/><Relationship Id="rId35" Type="http://schemas.openxmlformats.org/officeDocument/2006/relationships/font" Target="fonts/LexendExtraBold-bold.fntdata"/><Relationship Id="rId79" Type="http://schemas.openxmlformats.org/officeDocument/2006/relationships/font" Target="fonts/Roboto-boldItalic.fntdata"/><Relationship Id="rId34" Type="http://schemas.openxmlformats.org/officeDocument/2006/relationships/slide" Target="slides/slide27.xml"/><Relationship Id="rId78" Type="http://schemas.openxmlformats.org/officeDocument/2006/relationships/font" Target="fonts/Roboto-italic.fntdata"/><Relationship Id="rId71" Type="http://schemas.openxmlformats.org/officeDocument/2006/relationships/font" Target="fonts/RalewaySemiBold-bold.fntdata"/><Relationship Id="rId70" Type="http://schemas.openxmlformats.org/officeDocument/2006/relationships/font" Target="fonts/RalewaySemiBold-regular.fntdata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62" Type="http://schemas.openxmlformats.org/officeDocument/2006/relationships/font" Target="fonts/OswaldSemiBold-regular.fntdata"/><Relationship Id="rId61" Type="http://schemas.openxmlformats.org/officeDocument/2006/relationships/font" Target="fonts/Fira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Lexend-regular.fntdata"/><Relationship Id="rId63" Type="http://schemas.openxmlformats.org/officeDocument/2006/relationships/font" Target="fonts/OswaldSemiBold-bold.fntdata"/><Relationship Id="rId22" Type="http://schemas.openxmlformats.org/officeDocument/2006/relationships/slide" Target="slides/slide15.xml"/><Relationship Id="rId66" Type="http://schemas.openxmlformats.org/officeDocument/2006/relationships/font" Target="fonts/Barlow-regular.fntdata"/><Relationship Id="rId21" Type="http://schemas.openxmlformats.org/officeDocument/2006/relationships/slide" Target="slides/slide14.xml"/><Relationship Id="rId65" Type="http://schemas.openxmlformats.org/officeDocument/2006/relationships/font" Target="fonts/Lexend-bold.fntdata"/><Relationship Id="rId24" Type="http://schemas.openxmlformats.org/officeDocument/2006/relationships/slide" Target="slides/slide17.xml"/><Relationship Id="rId68" Type="http://schemas.openxmlformats.org/officeDocument/2006/relationships/font" Target="fonts/Barlow-italic.fntdata"/><Relationship Id="rId23" Type="http://schemas.openxmlformats.org/officeDocument/2006/relationships/slide" Target="slides/slide16.xml"/><Relationship Id="rId67" Type="http://schemas.openxmlformats.org/officeDocument/2006/relationships/font" Target="fonts/Barlow-bold.fntdata"/><Relationship Id="rId60" Type="http://schemas.openxmlformats.org/officeDocument/2006/relationships/font" Target="fonts/Fira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4.xml"/><Relationship Id="rId55" Type="http://schemas.openxmlformats.org/officeDocument/2006/relationships/font" Target="fonts/LatoBlack-boldItalic.fntdata"/><Relationship Id="rId10" Type="http://schemas.openxmlformats.org/officeDocument/2006/relationships/slide" Target="slides/slide3.xml"/><Relationship Id="rId54" Type="http://schemas.openxmlformats.org/officeDocument/2006/relationships/font" Target="fonts/LatoBlack-bold.fntdata"/><Relationship Id="rId13" Type="http://schemas.openxmlformats.org/officeDocument/2006/relationships/slide" Target="slides/slide6.xml"/><Relationship Id="rId57" Type="http://schemas.openxmlformats.org/officeDocument/2006/relationships/font" Target="fonts/LexendMedium-bold.fntdata"/><Relationship Id="rId12" Type="http://schemas.openxmlformats.org/officeDocument/2006/relationships/slide" Target="slides/slide5.xml"/><Relationship Id="rId56" Type="http://schemas.openxmlformats.org/officeDocument/2006/relationships/font" Target="fonts/LexendMedium-regular.fntdata"/><Relationship Id="rId15" Type="http://schemas.openxmlformats.org/officeDocument/2006/relationships/slide" Target="slides/slide8.xml"/><Relationship Id="rId59" Type="http://schemas.openxmlformats.org/officeDocument/2006/relationships/font" Target="fonts/FiraSans-bold.fntdata"/><Relationship Id="rId14" Type="http://schemas.openxmlformats.org/officeDocument/2006/relationships/slide" Target="slides/slide7.xml"/><Relationship Id="rId58" Type="http://schemas.openxmlformats.org/officeDocument/2006/relationships/font" Target="fonts/Fira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317345e8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11317345e8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8c18b95404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8c18b9540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922bbe55a2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922bbe55a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22bbe55a2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922bbe55a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922bbe55a2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922bbe55a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22bbe55a2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922bbe55a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63e8f06613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63e8f066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8c18b95404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8c18b9540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8c18b95404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8c18b9540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bd404652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bd40465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5bd404652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5bd4046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317345e8_1_1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317345e8_1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8c18b95404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8c18b9540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8d6a8ee0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8d6a8ee0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8c18b95404_0_1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8c18b95404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8c18b95404_0_1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8c18b9540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922bbe55a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922bbe5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922bbe55a2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922bbe55a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2754809fbc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2754809f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8c18b95404_0_17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8c18b9540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c18b9540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c18b954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c18b95404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8c18b9540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1317345e8_1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1317345e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1317345e8_1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1317345e8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12f23d518_8_1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12f23d518_8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8c18b9540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8c18b954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2729af27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22729af2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8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8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9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32" name="Google Shape;132;p3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38" name="Google Shape;138;p33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4" name="Google Shape;144;p34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45" name="Google Shape;145;p34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46" name="Google Shape;146;p34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5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b="0" i="0" sz="26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b="0" i="0" sz="12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8.jp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Relationship Id="rId5" Type="http://schemas.openxmlformats.org/officeDocument/2006/relationships/image" Target="../media/image38.jpg"/><Relationship Id="rId6" Type="http://schemas.openxmlformats.org/officeDocument/2006/relationships/image" Target="../media/image17.jpg"/><Relationship Id="rId7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6.jp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9" Type="http://schemas.openxmlformats.org/officeDocument/2006/relationships/image" Target="../media/image5.jpg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ctrTitle"/>
          </p:nvPr>
        </p:nvSpPr>
        <p:spPr>
          <a:xfrm>
            <a:off x="4712275" y="0"/>
            <a:ext cx="4276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latin typeface="Lexend ExtraBold"/>
                <a:ea typeface="Lexend ExtraBold"/>
                <a:cs typeface="Lexend ExtraBold"/>
                <a:sym typeface="Lexend ExtraBold"/>
              </a:rPr>
              <a:t>Intelligent Cognitive Ability Assessment Tool </a:t>
            </a:r>
            <a:endParaRPr sz="36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61" name="Google Shape;161;p37"/>
          <p:cNvSpPr/>
          <p:nvPr/>
        </p:nvSpPr>
        <p:spPr>
          <a:xfrm flipH="1">
            <a:off x="9763072" y="3720733"/>
            <a:ext cx="78271" cy="104825"/>
          </a:xfrm>
          <a:custGeom>
            <a:rect b="b" l="l" r="r" t="t"/>
            <a:pathLst>
              <a:path extrusionOk="0" h="1508" w="1126">
                <a:moveTo>
                  <a:pt x="0" y="1"/>
                </a:moveTo>
                <a:lnTo>
                  <a:pt x="0" y="1"/>
                </a:lnTo>
                <a:cubicBezTo>
                  <a:pt x="362" y="503"/>
                  <a:pt x="744" y="1005"/>
                  <a:pt x="1126" y="1508"/>
                </a:cubicBezTo>
                <a:lnTo>
                  <a:pt x="1126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37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163" name="Google Shape;163;p37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616E84"/>
                  </a:solidFill>
                  <a:latin typeface="Lato Black"/>
                  <a:ea typeface="Lato Black"/>
                  <a:cs typeface="Lato Black"/>
                  <a:sym typeface="Lato Black"/>
                </a:rPr>
                <a:t> </a:t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164" name="Google Shape;164;p37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37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0"/>
            <a:ext cx="4626900" cy="4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9" name="Google Shape;499;p46"/>
          <p:cNvGrpSpPr/>
          <p:nvPr/>
        </p:nvGrpSpPr>
        <p:grpSpPr>
          <a:xfrm>
            <a:off x="779375" y="716175"/>
            <a:ext cx="1870237" cy="3711155"/>
            <a:chOff x="1118231" y="283725"/>
            <a:chExt cx="2090819" cy="4076400"/>
          </a:xfrm>
        </p:grpSpPr>
        <p:sp>
          <p:nvSpPr>
            <p:cNvPr id="500" name="Google Shape;500;p4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1233910" y="1225072"/>
              <a:ext cx="1815000" cy="8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Reasoning IQ</a:t>
              </a:r>
              <a:endPara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1233855" y="2127372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D5DDF"/>
                  </a:solidFill>
                  <a:latin typeface="Lexend"/>
                  <a:ea typeface="Lexend"/>
                  <a:cs typeface="Lexend"/>
                  <a:sym typeface="Lexend"/>
                </a:rPr>
                <a:t>Natural Language Processing</a:t>
              </a:r>
              <a:endParaRPr b="1" sz="1000">
                <a:solidFill>
                  <a:srgbClr val="0D5DD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lang="en" sz="4000">
                  <a:solidFill>
                    <a:schemeClr val="accent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Mainly assess,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 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Open Domain Speech Utterances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 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</p:grpSp>
      <p:grpSp>
        <p:nvGrpSpPr>
          <p:cNvPr id="507" name="Google Shape;507;p46"/>
          <p:cNvGrpSpPr/>
          <p:nvPr/>
        </p:nvGrpSpPr>
        <p:grpSpPr>
          <a:xfrm>
            <a:off x="2684386" y="716175"/>
            <a:ext cx="1870237" cy="3711155"/>
            <a:chOff x="1118231" y="283725"/>
            <a:chExt cx="2090819" cy="4076400"/>
          </a:xfrm>
        </p:grpSpPr>
        <p:sp>
          <p:nvSpPr>
            <p:cNvPr id="508" name="Google Shape;508;p4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Knowledge IQ</a:t>
              </a:r>
              <a:endPara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lang="en" sz="4000">
                  <a:solidFill>
                    <a:schemeClr val="accent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Mainly assess,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Limited Vocabulary Speech Utterances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</p:grpSp>
      <p:grpSp>
        <p:nvGrpSpPr>
          <p:cNvPr id="514" name="Google Shape;514;p46"/>
          <p:cNvGrpSpPr/>
          <p:nvPr/>
        </p:nvGrpSpPr>
        <p:grpSpPr>
          <a:xfrm>
            <a:off x="4571025" y="716175"/>
            <a:ext cx="1923264" cy="3711155"/>
            <a:chOff x="1097693" y="283725"/>
            <a:chExt cx="2150100" cy="4076400"/>
          </a:xfrm>
        </p:grpSpPr>
        <p:sp>
          <p:nvSpPr>
            <p:cNvPr id="515" name="Google Shape;515;p4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1097693" y="1225069"/>
              <a:ext cx="21501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Mental Chronometry</a:t>
              </a:r>
              <a:endPara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1575641" y="2127379"/>
              <a:ext cx="1176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D5DDF"/>
                  </a:solidFill>
                  <a:latin typeface="Lexend"/>
                  <a:ea typeface="Lexend"/>
                  <a:cs typeface="Lexend"/>
                  <a:sym typeface="Lexend"/>
                </a:rPr>
                <a:t>Neural Network</a:t>
              </a:r>
              <a:endParaRPr b="1" sz="1000">
                <a:solidFill>
                  <a:srgbClr val="0D5DD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lang="en" sz="4000">
                  <a:solidFill>
                    <a:schemeClr val="accent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0" name="Google Shape;520;p4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1118297" y="30887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Mainly assess,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Handwritten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 sinhala letter 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classification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Hand drawn and computer generated shape 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classification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</p:grpSp>
      <p:grpSp>
        <p:nvGrpSpPr>
          <p:cNvPr id="522" name="Google Shape;522;p46"/>
          <p:cNvGrpSpPr/>
          <p:nvPr/>
        </p:nvGrpSpPr>
        <p:grpSpPr>
          <a:xfrm>
            <a:off x="6494397" y="716175"/>
            <a:ext cx="1870237" cy="3711155"/>
            <a:chOff x="1118231" y="283725"/>
            <a:chExt cx="2090819" cy="4076400"/>
          </a:xfrm>
        </p:grpSpPr>
        <p:sp>
          <p:nvSpPr>
            <p:cNvPr id="523" name="Google Shape;523;p4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Attention Level</a:t>
              </a:r>
              <a:endParaRPr b="1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284613" y="2064517"/>
              <a:ext cx="18150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D5DDF"/>
                  </a:solidFill>
                  <a:latin typeface="Lexend"/>
                  <a:ea typeface="Lexend"/>
                  <a:cs typeface="Lexend"/>
                  <a:sym typeface="Lexend"/>
                </a:rPr>
                <a:t>Computer Vision and Neural Network</a:t>
              </a:r>
              <a:endParaRPr b="1" sz="1000">
                <a:solidFill>
                  <a:srgbClr val="0D5DD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r>
                <a:rPr lang="en" sz="4000">
                  <a:solidFill>
                    <a:schemeClr val="accent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Mainly assess,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 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F</a:t>
              </a: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acial behaviors 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Lexend SemiBold"/>
                <a:buChar char="●"/>
              </a:pPr>
              <a:r>
                <a:rPr lang="en" sz="800">
                  <a:solidFill>
                    <a:srgbClr val="FFFFF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Head movements</a:t>
              </a:r>
              <a:endParaRPr sz="8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</p:grpSp>
      <p:pic>
        <p:nvPicPr>
          <p:cNvPr id="530" name="Google Shape;5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75" y="4261716"/>
            <a:ext cx="1398701" cy="7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71" y="4261725"/>
            <a:ext cx="655624" cy="6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400" y="4261725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9175" y="4553715"/>
            <a:ext cx="1048801" cy="44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262" y="4390727"/>
            <a:ext cx="655625" cy="7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9650" y="4378325"/>
            <a:ext cx="693925" cy="6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5724" y="4428999"/>
            <a:ext cx="1077658" cy="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/>
          <p:nvPr/>
        </p:nvSpPr>
        <p:spPr>
          <a:xfrm>
            <a:off x="2798500" y="2394594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5DDF"/>
                </a:solidFill>
                <a:latin typeface="Lexend"/>
                <a:ea typeface="Lexend"/>
                <a:cs typeface="Lexend"/>
                <a:sym typeface="Lexend"/>
              </a:rPr>
              <a:t>Natural Language Processing</a:t>
            </a:r>
            <a:endParaRPr b="1" sz="1000">
              <a:solidFill>
                <a:srgbClr val="0D5DD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50" y="4447075"/>
            <a:ext cx="655625" cy="6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5832" y="4701187"/>
            <a:ext cx="884618" cy="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37809" y="4557300"/>
            <a:ext cx="394604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1521750" y="0"/>
            <a:ext cx="6100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Reasoning IQ Evaluation</a:t>
            </a:r>
            <a:b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24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(Overview)</a:t>
            </a:r>
            <a:endParaRPr b="1" sz="24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5338825" y="644100"/>
            <a:ext cx="3767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IT19105208 - Kahawanugoda M.A.I.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48" name="Google Shape;548;p47"/>
          <p:cNvGraphicFramePr/>
          <p:nvPr/>
        </p:nvGraphicFramePr>
        <p:xfrm>
          <a:off x="1226550" y="100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{13EF3C71-EAE4-4B08-8F53-6DE33BB7709E}</a:tableStyleId>
              </a:tblPr>
              <a:tblGrid>
                <a:gridCol w="1642925"/>
                <a:gridCol w="5607175"/>
              </a:tblGrid>
              <a:tr h="5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Problem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How to develop successful ASR model by identifying suitable technologies, techniques and hyper-parameter tunings </a:t>
                      </a:r>
                      <a:r>
                        <a:rPr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 achieve best results in Sinhala open-domain child speech recognition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? 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61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Gap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 of open domain child speech recognition for the Sinhala language and automated and validated cognitive ability tests-based tool specifically developed to scale Reasoning IQ of Sri Lankan Children.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5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Provided Solution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Psychologically validated approach, strengthened with automation and machine learning to evaluate Sinhala Speaking children’s reasoning capabilities.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0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Data Collection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Combination of both child and adult speech data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     </a:t>
                      </a:r>
                      <a:r>
                        <a:rPr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* 178,260 utterances   * 50,863 unique words</a:t>
                      </a:r>
                      <a:endParaRPr sz="1100">
                        <a:solidFill>
                          <a:schemeClr val="accent4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66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Model Training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GMM-HMM acoustic model (</a:t>
                      </a:r>
                      <a:r>
                        <a:rPr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31.6 WER%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)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exend"/>
                        <a:buChar char="●"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Feature extraction - using MFCC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exend"/>
                        <a:buChar char="●"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 Stages of training, aligning and decoding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61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Product Development</a:t>
                      </a:r>
                      <a:endParaRPr sz="12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-Conduct 2 activities to measure Reasoning IQ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-Unbiased UI/UX designs 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-Analytical view of activity results on web dashboard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1658300" y="0"/>
            <a:ext cx="6100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Knowledge</a:t>
            </a: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IQ Evaluation</a:t>
            </a:r>
            <a:endParaRPr b="1" sz="3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1658300" y="4717800"/>
            <a:ext cx="6100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IT19091044 - Gnanaratna E.D.K.V.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56" name="Google Shape;556;p48"/>
          <p:cNvGraphicFramePr/>
          <p:nvPr/>
        </p:nvGraphicFramePr>
        <p:xfrm>
          <a:off x="952500" y="71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{13EF3C71-EAE4-4B08-8F53-6DE33BB7709E}</a:tableStyleId>
              </a:tblPr>
              <a:tblGrid>
                <a:gridCol w="2124550"/>
                <a:gridCol w="5114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Problem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How to develop successful </a:t>
                      </a:r>
                      <a:r>
                        <a:rPr b="1"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Deep Learning ASR model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by identifying suitable technologies and hyper-parameter tunings </a:t>
                      </a:r>
                      <a:r>
                        <a:rPr b="1"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 achieve Sinhala child speech recognition for Limited Vocabulary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? 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Gap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exend"/>
                        <a:buChar char="●"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 of limited vocabulary child speech recognition for Sinhala language using deep neural networks.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exend"/>
                        <a:buChar char="●"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  of an  automated and validated cognitive ability tests-based tool specifically developed to scale Knowledge IQ of Sri Lankan Children.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Provided Solution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Limited vocabulary sinhala speech recognition infused with a validated approach to measure Knowledge Iq in children.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Data Collection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Combined collection of Adult and Child Utterances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*Adult - 850 utterances         *Child - 600 utterances</a:t>
                      </a:r>
                      <a:endParaRPr b="1" sz="1100">
                        <a:solidFill>
                          <a:schemeClr val="accent4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Model Training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Utilized CNN model (</a:t>
                      </a:r>
                      <a:r>
                        <a:rPr b="1" lang="en" sz="1100">
                          <a:solidFill>
                            <a:schemeClr val="accent4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97% Accuracy</a:t>
                      </a: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)  with MFCC feature extraction methods to extract characteristics in child speech utterances.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Product Development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-Conduct 2 activities to measure Reasoning IQ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-Unbiased UI/UX designs </a:t>
                      </a:r>
                      <a:endParaRPr sz="11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-Analytical view of activity results on web dashboard</a:t>
                      </a:r>
                      <a:endParaRPr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49"/>
          <p:cNvSpPr txBox="1"/>
          <p:nvPr/>
        </p:nvSpPr>
        <p:spPr>
          <a:xfrm>
            <a:off x="928550" y="0"/>
            <a:ext cx="7560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Mental Chronometry</a:t>
            </a: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Evaluation</a:t>
            </a:r>
            <a:endParaRPr b="1" sz="3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49"/>
          <p:cNvSpPr txBox="1"/>
          <p:nvPr/>
        </p:nvSpPr>
        <p:spPr>
          <a:xfrm>
            <a:off x="1991000" y="4726750"/>
            <a:ext cx="5435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IT19170480 - Monaravila C.H.R.P.K.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64" name="Google Shape;564;p49"/>
          <p:cNvGraphicFramePr/>
          <p:nvPr/>
        </p:nvGraphicFramePr>
        <p:xfrm>
          <a:off x="784750" y="887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{13EF3C71-EAE4-4B08-8F53-6DE33BB7709E}</a:tableStyleId>
              </a:tblPr>
              <a:tblGrid>
                <a:gridCol w="1554325"/>
                <a:gridCol w="6293275"/>
              </a:tblGrid>
              <a:tr h="51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Problem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How to develop image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classification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system to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classify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hand drawn geometric shapes, hand written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sinhala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letters and geometric shapes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to evaluate mental chronometry of sri lankan sinhala speaking children? 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5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Gap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exend"/>
                        <a:buChar char="●"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 of sinhala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child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letter data set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exend"/>
                        <a:buChar char="●"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of validated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child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sinhala letter classification system with reasonable accuracy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Provided Solution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Image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classification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system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to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classify hand drawn geometric shapes, hand written sinhala letters and geometric shapes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endParaRPr sz="10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 anchor="ctr"/>
                </a:tc>
              </a:tr>
              <a:tr h="7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Data Collection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exend"/>
                        <a:buChar char="●"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Combination of collected sinhala letters(by visiting schools) and computer generated letters(</a:t>
                      </a:r>
                      <a:r>
                        <a:rPr b="1" lang="en" sz="1200"/>
                        <a:t>89943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exend"/>
                        <a:buChar char="●"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Combination of collected 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(by visiting schools) and online available hand drawn shape data sets(</a:t>
                      </a:r>
                      <a:r>
                        <a:rPr b="1" lang="en" sz="1200"/>
                        <a:t>16208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)</a:t>
                      </a:r>
                      <a:endParaRPr b="1"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exend"/>
                        <a:buChar char="●"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Combination of online available geometric shape data sets (</a:t>
                      </a:r>
                      <a:r>
                        <a:rPr b="1" lang="en" sz="1200"/>
                        <a:t>3000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2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Model Training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Utilized CNN model with image preprocessing techniques and data augmentation techniques. 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Transfer Learning techniques used to improve accuracies.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Letter model - </a:t>
                      </a:r>
                      <a:r>
                        <a:rPr b="1"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95%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| Geometric shape model - </a:t>
                      </a:r>
                      <a:r>
                        <a:rPr b="1"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97%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|  Hand drawn shape model- </a:t>
                      </a:r>
                      <a:r>
                        <a:rPr b="1" lang="en" sz="10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89%</a:t>
                      </a:r>
                      <a:endParaRPr b="1" sz="1000">
                        <a:solidFill>
                          <a:srgbClr val="FF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4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Product Development</a:t>
                      </a:r>
                      <a:endParaRPr sz="11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-Conduct 3 activities to measure Reasoning IQ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-Unbiased UI/UX designs 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-Analytical view of activity results on web dashboard</a:t>
                      </a:r>
                      <a:endParaRPr sz="10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0"/>
          <p:cNvSpPr txBox="1"/>
          <p:nvPr/>
        </p:nvSpPr>
        <p:spPr>
          <a:xfrm>
            <a:off x="1194950" y="0"/>
            <a:ext cx="70272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Attention Level </a:t>
            </a: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Evaluation</a:t>
            </a:r>
            <a:endParaRPr b="1" sz="3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50"/>
          <p:cNvSpPr txBox="1"/>
          <p:nvPr/>
        </p:nvSpPr>
        <p:spPr>
          <a:xfrm>
            <a:off x="1658300" y="4717800"/>
            <a:ext cx="6100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IT19105826 - Meegoda M.N.D.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72" name="Google Shape;572;p50"/>
          <p:cNvGraphicFramePr/>
          <p:nvPr/>
        </p:nvGraphicFramePr>
        <p:xfrm>
          <a:off x="1260900" y="698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{13EF3C71-EAE4-4B08-8F53-6DE33BB7709E}</a:tableStyleId>
              </a:tblPr>
              <a:tblGrid>
                <a:gridCol w="1642925"/>
                <a:gridCol w="5607175"/>
              </a:tblGrid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Problem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How to develop a </a:t>
                      </a:r>
                      <a:r>
                        <a:rPr lang="en" sz="900">
                          <a:solidFill>
                            <a:srgbClr val="CC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low resource ensemble model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to predict the </a:t>
                      </a:r>
                      <a:r>
                        <a:rPr lang="en" sz="900">
                          <a:solidFill>
                            <a:srgbClr val="CC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attention levels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of sri lankan children by identifying the suitable parameters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required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9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Research Gap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Absence of an automated mechanism to continuously measure and monitor the attention span of a child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specifically developed based on Sri Lankan Children.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7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Provided Solution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Development of a head pose estimation, a blink rate detection, a facial expression recognition and a eye gaze estimation models.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Development of a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neural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network to identify the attention levels based on the above parameters   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7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Data Collection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Custom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dataset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created using the outputs from the parametric models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Mediapipe framework for face detection &amp; landmark detections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FER2013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dataset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- </a:t>
                      </a: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Facial expression model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exend"/>
                        <a:buChar char="●"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LIRIS Children Spontaneous Facial Expression Dataset - Facial expression model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65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Model Training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Attention level model : </a:t>
                      </a:r>
                      <a:r>
                        <a:rPr lang="en" sz="900">
                          <a:solidFill>
                            <a:srgbClr val="FF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89 %</a:t>
                      </a:r>
                      <a:endParaRPr sz="900">
                        <a:solidFill>
                          <a:srgbClr val="FF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Face recognition model :  </a:t>
                      </a:r>
                      <a:r>
                        <a:rPr lang="en" sz="900">
                          <a:solidFill>
                            <a:srgbClr val="CC0000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92%</a:t>
                      </a:r>
                      <a:endParaRPr sz="900">
                        <a:solidFill>
                          <a:srgbClr val="CC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  <a:tr h="59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Product Development</a:t>
                      </a:r>
                      <a:endParaRPr sz="9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-Conduct 2 activities to measure Reasoning IQ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-Unbiased UI/UX designs 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Lexend"/>
                          <a:ea typeface="Lexend"/>
                          <a:cs typeface="Lexend"/>
                          <a:sym typeface="Lexend"/>
                        </a:rPr>
                        <a:t>-Analytical view of activity results on web dashboard</a:t>
                      </a:r>
                      <a:endParaRPr sz="9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51"/>
          <p:cNvSpPr/>
          <p:nvPr/>
        </p:nvSpPr>
        <p:spPr>
          <a:xfrm>
            <a:off x="1692142" y="2230824"/>
            <a:ext cx="69000" cy="387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1"/>
          <p:cNvSpPr/>
          <p:nvPr/>
        </p:nvSpPr>
        <p:spPr>
          <a:xfrm rot="10800000">
            <a:off x="1173434" y="2486288"/>
            <a:ext cx="1106400" cy="1106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1"/>
          <p:cNvSpPr txBox="1"/>
          <p:nvPr/>
        </p:nvSpPr>
        <p:spPr>
          <a:xfrm>
            <a:off x="1498500" y="443875"/>
            <a:ext cx="6100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Project Completion</a:t>
            </a:r>
            <a:endParaRPr b="1" sz="3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51"/>
          <p:cNvSpPr txBox="1"/>
          <p:nvPr/>
        </p:nvSpPr>
        <p:spPr>
          <a:xfrm>
            <a:off x="1151254" y="2813551"/>
            <a:ext cx="1150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100%</a:t>
            </a:r>
            <a:endParaRPr sz="2000">
              <a:solidFill>
                <a:schemeClr val="accent2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82" name="Google Shape;582;p51"/>
          <p:cNvSpPr/>
          <p:nvPr/>
        </p:nvSpPr>
        <p:spPr>
          <a:xfrm>
            <a:off x="1173457" y="2486235"/>
            <a:ext cx="1106400" cy="1106400"/>
          </a:xfrm>
          <a:prstGeom prst="donut">
            <a:avLst>
              <a:gd fmla="val 6050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1"/>
          <p:cNvSpPr txBox="1"/>
          <p:nvPr/>
        </p:nvSpPr>
        <p:spPr>
          <a:xfrm>
            <a:off x="734302" y="1500075"/>
            <a:ext cx="201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Model Training &amp;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Deployment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51"/>
          <p:cNvSpPr/>
          <p:nvPr/>
        </p:nvSpPr>
        <p:spPr>
          <a:xfrm>
            <a:off x="3624036" y="2230836"/>
            <a:ext cx="69000" cy="387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1"/>
          <p:cNvSpPr/>
          <p:nvPr/>
        </p:nvSpPr>
        <p:spPr>
          <a:xfrm rot="10800000">
            <a:off x="3105328" y="2486300"/>
            <a:ext cx="1106400" cy="1106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>
            <a:off x="3083148" y="2813563"/>
            <a:ext cx="1150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100%</a:t>
            </a:r>
            <a:endParaRPr sz="2000">
              <a:solidFill>
                <a:schemeClr val="accent2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3105350" y="2486247"/>
            <a:ext cx="1106400" cy="1106400"/>
          </a:xfrm>
          <a:prstGeom prst="donut">
            <a:avLst>
              <a:gd fmla="val 6050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1"/>
          <p:cNvSpPr txBox="1"/>
          <p:nvPr/>
        </p:nvSpPr>
        <p:spPr>
          <a:xfrm>
            <a:off x="2666195" y="1500087"/>
            <a:ext cx="201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Backend API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Implementation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51"/>
          <p:cNvSpPr/>
          <p:nvPr/>
        </p:nvSpPr>
        <p:spPr>
          <a:xfrm>
            <a:off x="5537838" y="2230836"/>
            <a:ext cx="69000" cy="387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1"/>
          <p:cNvSpPr/>
          <p:nvPr/>
        </p:nvSpPr>
        <p:spPr>
          <a:xfrm rot="10800000">
            <a:off x="5019130" y="2486300"/>
            <a:ext cx="1106400" cy="1106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1"/>
          <p:cNvSpPr txBox="1"/>
          <p:nvPr/>
        </p:nvSpPr>
        <p:spPr>
          <a:xfrm>
            <a:off x="4996950" y="2813563"/>
            <a:ext cx="1150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100</a:t>
            </a:r>
            <a:r>
              <a:rPr lang="en" sz="2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%</a:t>
            </a:r>
            <a:endParaRPr sz="2000">
              <a:solidFill>
                <a:schemeClr val="accent2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92" name="Google Shape;592;p51"/>
          <p:cNvSpPr/>
          <p:nvPr/>
        </p:nvSpPr>
        <p:spPr>
          <a:xfrm>
            <a:off x="5019152" y="2486247"/>
            <a:ext cx="1106400" cy="1106400"/>
          </a:xfrm>
          <a:prstGeom prst="donut">
            <a:avLst>
              <a:gd fmla="val 6050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 txBox="1"/>
          <p:nvPr/>
        </p:nvSpPr>
        <p:spPr>
          <a:xfrm>
            <a:off x="4579997" y="1500087"/>
            <a:ext cx="201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Frontend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Implementation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51"/>
          <p:cNvSpPr/>
          <p:nvPr/>
        </p:nvSpPr>
        <p:spPr>
          <a:xfrm>
            <a:off x="7446602" y="2230836"/>
            <a:ext cx="69000" cy="387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1"/>
          <p:cNvSpPr/>
          <p:nvPr/>
        </p:nvSpPr>
        <p:spPr>
          <a:xfrm rot="10800000">
            <a:off x="6927894" y="2486300"/>
            <a:ext cx="1106400" cy="1106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6905714" y="2813563"/>
            <a:ext cx="1150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100%</a:t>
            </a:r>
            <a:endParaRPr sz="2000">
              <a:solidFill>
                <a:schemeClr val="accent2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97" name="Google Shape;597;p51"/>
          <p:cNvSpPr/>
          <p:nvPr/>
        </p:nvSpPr>
        <p:spPr>
          <a:xfrm>
            <a:off x="6927916" y="2486247"/>
            <a:ext cx="1106400" cy="1106400"/>
          </a:xfrm>
          <a:prstGeom prst="donut">
            <a:avLst>
              <a:gd fmla="val 6050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6488761" y="1500087"/>
            <a:ext cx="201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System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Integration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2" y="169326"/>
            <a:ext cx="3280200" cy="3491700"/>
          </a:xfrm>
          <a:prstGeom prst="roundRect">
            <a:avLst>
              <a:gd fmla="val 6254" name="adj"/>
            </a:avLst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972" y="1660751"/>
            <a:ext cx="2784600" cy="304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6" name="Google Shape;6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500" y="363913"/>
            <a:ext cx="2766600" cy="3965100"/>
          </a:xfrm>
          <a:prstGeom prst="roundRect">
            <a:avLst>
              <a:gd fmla="val 9486" name="adj"/>
            </a:avLst>
          </a:prstGeom>
          <a:noFill/>
          <a:ln>
            <a:noFill/>
          </a:ln>
        </p:spPr>
      </p:pic>
      <p:pic>
        <p:nvPicPr>
          <p:cNvPr id="607" name="Google Shape;60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502" y="152400"/>
            <a:ext cx="2753100" cy="3686100"/>
          </a:xfrm>
          <a:prstGeom prst="roundRect">
            <a:avLst>
              <a:gd fmla="val 9151" name="adj"/>
            </a:avLst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 rotWithShape="1">
          <a:blip r:embed="rId7">
            <a:alphaModFix/>
          </a:blip>
          <a:srcRect b="14081" l="10023" r="0" t="13480"/>
          <a:stretch/>
        </p:blipFill>
        <p:spPr>
          <a:xfrm>
            <a:off x="4724275" y="1959050"/>
            <a:ext cx="3192000" cy="2902200"/>
          </a:xfrm>
          <a:prstGeom prst="roundRect">
            <a:avLst>
              <a:gd fmla="val 16995" name="adj"/>
            </a:avLst>
          </a:prstGeom>
          <a:noFill/>
          <a:ln>
            <a:noFill/>
          </a:ln>
        </p:spPr>
      </p:pic>
      <p:sp>
        <p:nvSpPr>
          <p:cNvPr id="609" name="Google Shape;609;p52"/>
          <p:cNvSpPr txBox="1"/>
          <p:nvPr>
            <p:ph type="title"/>
          </p:nvPr>
        </p:nvSpPr>
        <p:spPr>
          <a:xfrm>
            <a:off x="0" y="4790350"/>
            <a:ext cx="4351500" cy="3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Location - Kurunegala MOH</a:t>
            </a:r>
            <a:endParaRPr sz="24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type="ctrTitle"/>
          </p:nvPr>
        </p:nvSpPr>
        <p:spPr>
          <a:xfrm>
            <a:off x="818275" y="1747450"/>
            <a:ext cx="5166900" cy="105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Lexend ExtraBold"/>
                <a:ea typeface="Lexend ExtraBold"/>
                <a:cs typeface="Lexend ExtraBold"/>
                <a:sym typeface="Lexend ExtraBold"/>
              </a:rPr>
              <a:t>Commercialization</a:t>
            </a:r>
            <a:endParaRPr sz="38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16" name="Google Shape;616;p5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617" name="Google Shape;617;p53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8" name="Google Shape;638;p5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639" name="Google Shape;639;p5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5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5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5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5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5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5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5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5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5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5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5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5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5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5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5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5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5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5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5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5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5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5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5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9" name="Google Shape;679;p53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5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709" name="Google Shape;709;p5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5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2" name="Google Shape;722;p53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723" name="Google Shape;723;p53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724" name="Google Shape;724;p53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5" name="Google Shape;725;p53"/>
          <p:cNvSpPr txBox="1"/>
          <p:nvPr/>
        </p:nvSpPr>
        <p:spPr>
          <a:xfrm>
            <a:off x="4077625" y="4657075"/>
            <a:ext cx="1357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 txBox="1"/>
          <p:nvPr>
            <p:ph type="title"/>
          </p:nvPr>
        </p:nvSpPr>
        <p:spPr>
          <a:xfrm>
            <a:off x="597825" y="653150"/>
            <a:ext cx="45540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Commercialization</a:t>
            </a:r>
            <a:endParaRPr b="1" sz="3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54"/>
          <p:cNvGrpSpPr/>
          <p:nvPr/>
        </p:nvGrpSpPr>
        <p:grpSpPr>
          <a:xfrm>
            <a:off x="4725662" y="1472607"/>
            <a:ext cx="3820529" cy="747300"/>
            <a:chOff x="4530625" y="1206568"/>
            <a:chExt cx="3820529" cy="747300"/>
          </a:xfrm>
        </p:grpSpPr>
        <p:cxnSp>
          <p:nvCxnSpPr>
            <p:cNvPr id="734" name="Google Shape;734;p54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5" name="Google Shape;735;p54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 txBox="1"/>
            <p:nvPr/>
          </p:nvSpPr>
          <p:spPr>
            <a:xfrm>
              <a:off x="5990215" y="13948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54"/>
            <p:cNvSpPr txBox="1"/>
            <p:nvPr/>
          </p:nvSpPr>
          <p:spPr>
            <a:xfrm>
              <a:off x="6223854" y="1206568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Paediatric Hospitals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 in Sri Lanka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For example, LRH (Lady Ridgeway Hospital for Children)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8" name="Google Shape;738;p54"/>
          <p:cNvGrpSpPr/>
          <p:nvPr/>
        </p:nvGrpSpPr>
        <p:grpSpPr>
          <a:xfrm>
            <a:off x="5259487" y="2612450"/>
            <a:ext cx="3504804" cy="777502"/>
            <a:chOff x="5064450" y="2293455"/>
            <a:chExt cx="3504804" cy="777502"/>
          </a:xfrm>
        </p:grpSpPr>
        <p:cxnSp>
          <p:nvCxnSpPr>
            <p:cNvPr id="739" name="Google Shape;739;p54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0" name="Google Shape;740;p54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 txBox="1"/>
            <p:nvPr/>
          </p:nvSpPr>
          <p:spPr>
            <a:xfrm>
              <a:off x="5991688" y="2293455"/>
              <a:ext cx="247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54"/>
            <p:cNvSpPr txBox="1"/>
            <p:nvPr/>
          </p:nvSpPr>
          <p:spPr>
            <a:xfrm>
              <a:off x="6441954" y="2323657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Market Access Monitoring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Optimized Pricing, Marketing Strategy.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Stanford Binet -$1258       (Approx. Rs. 5 Lakhs )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3" name="Google Shape;743;p54"/>
          <p:cNvGrpSpPr/>
          <p:nvPr/>
        </p:nvGrpSpPr>
        <p:grpSpPr>
          <a:xfrm>
            <a:off x="5769188" y="3638626"/>
            <a:ext cx="2995104" cy="747300"/>
            <a:chOff x="5574150" y="3237231"/>
            <a:chExt cx="2995104" cy="747300"/>
          </a:xfrm>
        </p:grpSpPr>
        <p:cxnSp>
          <p:nvCxnSpPr>
            <p:cNvPr id="744" name="Google Shape;744;p54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5" name="Google Shape;745;p54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54"/>
            <p:cNvSpPr txBox="1"/>
            <p:nvPr/>
          </p:nvSpPr>
          <p:spPr>
            <a:xfrm>
              <a:off x="6441954" y="3237231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Commercial Investments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Scaling product, Adapt clientele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8" name="Google Shape;748;p54"/>
          <p:cNvGrpSpPr/>
          <p:nvPr/>
        </p:nvGrpSpPr>
        <p:grpSpPr>
          <a:xfrm>
            <a:off x="597814" y="1973743"/>
            <a:ext cx="3468724" cy="747300"/>
            <a:chOff x="744101" y="1672393"/>
            <a:chExt cx="3468724" cy="747300"/>
          </a:xfrm>
        </p:grpSpPr>
        <p:cxnSp>
          <p:nvCxnSpPr>
            <p:cNvPr id="749" name="Google Shape;749;p54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0" name="Google Shape;750;p54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4"/>
            <p:cNvSpPr txBox="1"/>
            <p:nvPr/>
          </p:nvSpPr>
          <p:spPr>
            <a:xfrm>
              <a:off x="2850416" y="188959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54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Product Differentiation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ICAAT is by far Sri Lanka’s first automated screening tool to measure cognitive intelligence in Sinhala Speaking children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3" name="Google Shape;753;p54"/>
          <p:cNvGrpSpPr/>
          <p:nvPr/>
        </p:nvGrpSpPr>
        <p:grpSpPr>
          <a:xfrm>
            <a:off x="597814" y="2891319"/>
            <a:ext cx="3021694" cy="747300"/>
            <a:chOff x="744101" y="2507609"/>
            <a:chExt cx="3021694" cy="747300"/>
          </a:xfrm>
        </p:grpSpPr>
        <p:cxnSp>
          <p:nvCxnSpPr>
            <p:cNvPr id="754" name="Google Shape;754;p54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5" name="Google Shape;755;p54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4"/>
            <p:cNvSpPr txBox="1"/>
            <p:nvPr/>
          </p:nvSpPr>
          <p:spPr>
            <a:xfrm>
              <a:off x="2850416" y="272354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757" name="Google Shape;757;p54"/>
            <p:cNvSpPr txBox="1"/>
            <p:nvPr/>
          </p:nvSpPr>
          <p:spPr>
            <a:xfrm>
              <a:off x="744101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Commercial Opportunity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Monetization Strategies, User Reviews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                 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8" name="Google Shape;758;p54"/>
          <p:cNvGrpSpPr/>
          <p:nvPr/>
        </p:nvGrpSpPr>
        <p:grpSpPr>
          <a:xfrm>
            <a:off x="2811521" y="1597452"/>
            <a:ext cx="3509178" cy="3257208"/>
            <a:chOff x="3318063" y="1368287"/>
            <a:chExt cx="2408000" cy="2993482"/>
          </a:xfrm>
        </p:grpSpPr>
        <p:sp>
          <p:nvSpPr>
            <p:cNvPr id="759" name="Google Shape;759;p54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60" name="Google Shape;760;p54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761" name="Google Shape;761;p54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</p:sp>
        <p:sp>
          <p:nvSpPr>
            <p:cNvPr id="762" name="Google Shape;762;p54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63" name="Google Shape;763;p54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64" name="Google Shape;764;p54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65" name="Google Shape;765;p54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66" name="Google Shape;766;p54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767" name="Google Shape;767;p54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8" name="Google Shape;768;p54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769" name="Google Shape;769;p54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770" name="Google Shape;770;p5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  <p:sp>
          <p:nvSpPr>
            <p:cNvPr id="771" name="Google Shape;771;p54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772" name="Google Shape;772;p54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  <p:sp>
          <p:nvSpPr>
            <p:cNvPr id="773" name="Google Shape;773;p54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774" name="Google Shape;774;p54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</p:sp>
        <p:sp>
          <p:nvSpPr>
            <p:cNvPr id="775" name="Google Shape;775;p54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E65F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5"/>
          <p:cNvSpPr txBox="1"/>
          <p:nvPr>
            <p:ph type="ctrTitle"/>
          </p:nvPr>
        </p:nvSpPr>
        <p:spPr>
          <a:xfrm>
            <a:off x="1002150" y="1724075"/>
            <a:ext cx="4614300" cy="105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Lexend"/>
                <a:ea typeface="Lexend"/>
                <a:cs typeface="Lexend"/>
                <a:sym typeface="Lexend"/>
              </a:rPr>
              <a:t>Considerations</a:t>
            </a:r>
            <a:endParaRPr b="1" sz="4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ogle Shape;781;p5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82" name="Google Shape;782;p5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83" name="Google Shape;783;p55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4" name="Google Shape;804;p5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805" name="Google Shape;805;p5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5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5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5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5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5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5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5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5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5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5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5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5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5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5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5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5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5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5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5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5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5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5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5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5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5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5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5" name="Google Shape;845;p55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5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875" name="Google Shape;875;p5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5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5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8" name="Google Shape;888;p55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889" name="Google Shape;889;p55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890" name="Google Shape;890;p55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55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Lexend SemiBold"/>
                <a:ea typeface="Lexend SemiBold"/>
                <a:cs typeface="Lexend SemiBold"/>
                <a:sym typeface="Lexend SemiBold"/>
              </a:rPr>
              <a:t>Team Members</a:t>
            </a:r>
            <a:endParaRPr sz="31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72" name="Google Shape;172;p38"/>
          <p:cNvSpPr txBox="1"/>
          <p:nvPr/>
        </p:nvSpPr>
        <p:spPr>
          <a:xfrm>
            <a:off x="1576350" y="4313275"/>
            <a:ext cx="17133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Kahawanugoda M.A.I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Team Leader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3" name="Google Shape;173;p38"/>
          <p:cNvPicPr preferRelativeResize="0"/>
          <p:nvPr/>
        </p:nvPicPr>
        <p:blipFill rotWithShape="1">
          <a:blip r:embed="rId3">
            <a:alphaModFix/>
          </a:blip>
          <a:srcRect b="2741" l="0" r="0" t="2741"/>
          <a:stretch/>
        </p:blipFill>
        <p:spPr>
          <a:xfrm>
            <a:off x="3286338" y="3239950"/>
            <a:ext cx="1022700" cy="98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/>
        </p:nvSpPr>
        <p:spPr>
          <a:xfrm>
            <a:off x="3289800" y="4313275"/>
            <a:ext cx="1101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Meegoda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M.N.D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Team Member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6130975" y="4313275"/>
            <a:ext cx="191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Monarawila C.H.M.R.P.K.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Team Member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4627650" y="4313250"/>
            <a:ext cx="152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Gnanarathna E.D.K.V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Team Member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1671650" y="1200375"/>
            <a:ext cx="1165800" cy="117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/>
          <p:nvPr/>
        </p:nvSpPr>
        <p:spPr>
          <a:xfrm>
            <a:off x="1675584" y="2474700"/>
            <a:ext cx="116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Dr.Pradeepa Samarasinghe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Supervisor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 rotWithShape="1">
          <a:blip r:embed="rId5">
            <a:alphaModFix/>
          </a:blip>
          <a:srcRect b="24596" l="0" r="0" t="0"/>
          <a:stretch/>
        </p:blipFill>
        <p:spPr>
          <a:xfrm>
            <a:off x="3221361" y="1200375"/>
            <a:ext cx="1165800" cy="117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225294" y="2474700"/>
            <a:ext cx="116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Ms.Madhuka Nadeeshani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Co-Supervisor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/>
        </p:nvSpPr>
        <p:spPr>
          <a:xfrm>
            <a:off x="4760859" y="2474700"/>
            <a:ext cx="116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Mr.Asiri Lindamulage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Co-Supervisor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6310569" y="2474700"/>
            <a:ext cx="116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Dr.Asiri Hewamalage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External </a:t>
            </a: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Supervisor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4" name="Google Shape;184;p38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185" name="Google Shape;185;p38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186" name="Google Shape;186;p38"/>
            <p:cNvPicPr preferRelativeResize="0"/>
            <p:nvPr/>
          </p:nvPicPr>
          <p:blipFill rotWithShape="1">
            <a:blip r:embed="rId7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38"/>
          <p:cNvSpPr txBox="1"/>
          <p:nvPr/>
        </p:nvSpPr>
        <p:spPr>
          <a:xfrm>
            <a:off x="1841425" y="4687500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8">
            <a:alphaModFix/>
          </a:blip>
          <a:srcRect b="10565" l="23397" r="19200" t="5780"/>
          <a:stretch/>
        </p:blipFill>
        <p:spPr>
          <a:xfrm>
            <a:off x="1930325" y="3236939"/>
            <a:ext cx="1022700" cy="99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7650" y="1240675"/>
            <a:ext cx="1299000" cy="117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1700" y="1200375"/>
            <a:ext cx="1227900" cy="12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blue dress&#10;&#10;Description automatically generated with medium confidence" id="191" name="Google Shape;191;p38"/>
          <p:cNvPicPr preferRelativeResize="0"/>
          <p:nvPr/>
        </p:nvPicPr>
        <p:blipFill rotWithShape="1">
          <a:blip r:embed="rId11">
            <a:alphaModFix/>
          </a:blip>
          <a:srcRect b="44392" l="12519" r="19587" t="9509"/>
          <a:stretch/>
        </p:blipFill>
        <p:spPr>
          <a:xfrm>
            <a:off x="6548755" y="3239950"/>
            <a:ext cx="978600" cy="987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 rotWithShape="1">
          <a:blip r:embed="rId12">
            <a:alphaModFix/>
          </a:blip>
          <a:srcRect b="26095" l="0" r="-100" t="0"/>
          <a:stretch/>
        </p:blipFill>
        <p:spPr>
          <a:xfrm>
            <a:off x="4854450" y="3235452"/>
            <a:ext cx="978600" cy="99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56"/>
          <p:cNvGrpSpPr/>
          <p:nvPr/>
        </p:nvGrpSpPr>
        <p:grpSpPr>
          <a:xfrm>
            <a:off x="308852" y="1242975"/>
            <a:ext cx="3558360" cy="924600"/>
            <a:chOff x="308852" y="1242975"/>
            <a:chExt cx="3558360" cy="924600"/>
          </a:xfrm>
        </p:grpSpPr>
        <p:cxnSp>
          <p:nvCxnSpPr>
            <p:cNvPr id="898" name="Google Shape;898;p56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99" name="Google Shape;899;p56"/>
            <p:cNvSpPr txBox="1"/>
            <p:nvPr/>
          </p:nvSpPr>
          <p:spPr>
            <a:xfrm>
              <a:off x="308852" y="1242975"/>
              <a:ext cx="24642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Lexend SemiBold"/>
                  <a:ea typeface="Lexend SemiBold"/>
                  <a:cs typeface="Lexend SemiBold"/>
                  <a:sym typeface="Lexend SemiBold"/>
                </a:rPr>
                <a:t>Standards/Best Practices</a:t>
              </a:r>
              <a:endParaRPr sz="1300"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Consistency in product UI/UX design</a:t>
              </a:r>
              <a:endParaRPr b="1" sz="9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00" name="Google Shape;900;p56"/>
          <p:cNvGrpSpPr/>
          <p:nvPr/>
        </p:nvGrpSpPr>
        <p:grpSpPr>
          <a:xfrm>
            <a:off x="106050" y="2450825"/>
            <a:ext cx="3465888" cy="1315200"/>
            <a:chOff x="106050" y="2450825"/>
            <a:chExt cx="3465888" cy="1315200"/>
          </a:xfrm>
        </p:grpSpPr>
        <p:cxnSp>
          <p:nvCxnSpPr>
            <p:cNvPr id="901" name="Google Shape;901;p56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02" name="Google Shape;902;p56"/>
            <p:cNvSpPr txBox="1"/>
            <p:nvPr/>
          </p:nvSpPr>
          <p:spPr>
            <a:xfrm>
              <a:off x="106050" y="2450825"/>
              <a:ext cx="2535900" cy="13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Lexend SemiBold"/>
                  <a:ea typeface="Lexend SemiBold"/>
                  <a:cs typeface="Lexend SemiBold"/>
                  <a:sym typeface="Lexend SemiBold"/>
                </a:rPr>
                <a:t>Professional and Lega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Approval from National Health Bureau Child Development Unit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accent4"/>
                  </a:solidFill>
                  <a:latin typeface="Lexend"/>
                  <a:ea typeface="Lexend"/>
                  <a:cs typeface="Lexend"/>
                  <a:sym typeface="Lexend"/>
                </a:rPr>
                <a:t>Non-</a:t>
              </a:r>
              <a:r>
                <a:rPr b="1" lang="en" sz="900">
                  <a:solidFill>
                    <a:schemeClr val="accent4"/>
                  </a:solidFill>
                  <a:latin typeface="Lexend"/>
                  <a:ea typeface="Lexend"/>
                  <a:cs typeface="Lexend"/>
                  <a:sym typeface="Lexend"/>
                </a:rPr>
                <a:t>disclosure</a:t>
              </a:r>
              <a:r>
                <a:rPr b="1" lang="en" sz="900">
                  <a:solidFill>
                    <a:schemeClr val="accent4"/>
                  </a:solidFill>
                  <a:latin typeface="Lexend"/>
                  <a:ea typeface="Lexend"/>
                  <a:cs typeface="Lexend"/>
                  <a:sym typeface="Lexend"/>
                </a:rPr>
                <a:t> agreement </a:t>
              </a: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for data/information protection on child cognitive normative references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chemeClr val="accent4"/>
                  </a:solidFill>
                  <a:latin typeface="Lexend"/>
                  <a:ea typeface="Lexend"/>
                  <a:cs typeface="Lexend"/>
                  <a:sym typeface="Lexend"/>
                </a:rPr>
                <a:t>Privacy Policy agreements</a:t>
              </a:r>
              <a:endParaRPr b="1" sz="900">
                <a:solidFill>
                  <a:schemeClr val="accent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03" name="Google Shape;903;p56"/>
          <p:cNvGrpSpPr/>
          <p:nvPr/>
        </p:nvGrpSpPr>
        <p:grpSpPr>
          <a:xfrm>
            <a:off x="4657738" y="3290125"/>
            <a:ext cx="4162763" cy="1205400"/>
            <a:chOff x="4657738" y="3290125"/>
            <a:chExt cx="4162763" cy="1205400"/>
          </a:xfrm>
        </p:grpSpPr>
        <p:cxnSp>
          <p:nvCxnSpPr>
            <p:cNvPr id="904" name="Google Shape;904;p56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05" name="Google Shape;905;p56"/>
            <p:cNvSpPr txBox="1"/>
            <p:nvPr/>
          </p:nvSpPr>
          <p:spPr>
            <a:xfrm>
              <a:off x="6696500" y="3290125"/>
              <a:ext cx="2124000" cy="12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Lexend SemiBold"/>
                  <a:ea typeface="Lexend SemiBold"/>
                  <a:cs typeface="Lexend SemiBold"/>
                  <a:sym typeface="Lexend SemiBold"/>
                </a:rPr>
                <a:t>Ethical </a:t>
              </a:r>
              <a:endParaRPr sz="1300"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Parent </a:t>
              </a: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consent before conducting activities with children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Not saving video/audio data of candidates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06" name="Google Shape;906;p56"/>
          <p:cNvGrpSpPr/>
          <p:nvPr/>
        </p:nvGrpSpPr>
        <p:grpSpPr>
          <a:xfrm>
            <a:off x="5209838" y="1089250"/>
            <a:ext cx="3610650" cy="924600"/>
            <a:chOff x="5209838" y="1242975"/>
            <a:chExt cx="3610650" cy="924600"/>
          </a:xfrm>
        </p:grpSpPr>
        <p:sp>
          <p:nvSpPr>
            <p:cNvPr id="907" name="Google Shape;907;p56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Lexend SemiBold"/>
                  <a:ea typeface="Lexend SemiBold"/>
                  <a:cs typeface="Lexend SemiBold"/>
                  <a:sym typeface="Lexend SemiBold"/>
                </a:rPr>
                <a:t>Social</a:t>
              </a:r>
              <a:endParaRPr sz="1300"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Data Collection and Requirements Gathering hindered due to,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  <a:p>
              <a:pPr indent="-285750" lvl="0" marL="457200" rtl="0" algn="l">
                <a:spcBef>
                  <a:spcPts val="1600"/>
                </a:spcBef>
                <a:spcAft>
                  <a:spcPts val="0"/>
                </a:spcAft>
                <a:buSzPts val="900"/>
                <a:buFont typeface="Lexend"/>
                <a:buChar char="●"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Global Pandemic Situation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SzPts val="900"/>
                <a:buFont typeface="Lexend"/>
                <a:buChar char="●"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Sri lankan Economic Crisis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908" name="Google Shape;908;p56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09" name="Google Shape;909;p56"/>
          <p:cNvGrpSpPr/>
          <p:nvPr/>
        </p:nvGrpSpPr>
        <p:grpSpPr>
          <a:xfrm>
            <a:off x="5610288" y="2301875"/>
            <a:ext cx="3210213" cy="1070400"/>
            <a:chOff x="5610288" y="2643400"/>
            <a:chExt cx="3210213" cy="1070400"/>
          </a:xfrm>
        </p:grpSpPr>
        <p:cxnSp>
          <p:nvCxnSpPr>
            <p:cNvPr id="910" name="Google Shape;910;p56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11" name="Google Shape;911;p56"/>
            <p:cNvSpPr txBox="1"/>
            <p:nvPr/>
          </p:nvSpPr>
          <p:spPr>
            <a:xfrm>
              <a:off x="6696500" y="2643400"/>
              <a:ext cx="2124000" cy="10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Lexend SemiBold"/>
                  <a:ea typeface="Lexend SemiBold"/>
                  <a:cs typeface="Lexend SemiBold"/>
                  <a:sym typeface="Lexend SemiBold"/>
                </a:rPr>
                <a:t>Security</a:t>
              </a:r>
              <a:endParaRPr sz="1300">
                <a:latin typeface="Lexend SemiBold"/>
                <a:ea typeface="Lexend SemiBold"/>
                <a:cs typeface="Lexend SemiBold"/>
                <a:sym typeface="Lexen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Inaccessibility</a:t>
              </a:r>
              <a:r>
                <a:rPr lang="en" sz="900">
                  <a:latin typeface="Lexend"/>
                  <a:ea typeface="Lexend"/>
                  <a:cs typeface="Lexend"/>
                  <a:sym typeface="Lexend"/>
                </a:rPr>
                <a:t> of data to external parties with no permission to it.</a:t>
              </a:r>
              <a:endParaRPr sz="9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12" name="Google Shape;912;p56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913" name="Google Shape;913;p56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6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6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6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C58D3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6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6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6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E65F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6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944A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6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6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D5DD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6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6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307BF3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6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6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9" name="Google Shape;929;p56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0" name="Google Shape;930;p56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1" name="Google Shape;931;p56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2" name="Google Shape;932;p56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33" name="Google Shape;933;p56"/>
          <p:cNvSpPr txBox="1"/>
          <p:nvPr>
            <p:ph type="title"/>
          </p:nvPr>
        </p:nvSpPr>
        <p:spPr>
          <a:xfrm>
            <a:off x="389725" y="643100"/>
            <a:ext cx="3210300" cy="4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exend"/>
                <a:ea typeface="Lexend"/>
                <a:cs typeface="Lexend"/>
                <a:sym typeface="Lexend"/>
              </a:rPr>
              <a:t>Considerations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0" y="152400"/>
            <a:ext cx="4192785" cy="4838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0" name="Google Shape;9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260" y="773400"/>
            <a:ext cx="4382030" cy="4331949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1" name="Google Shape;94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014" y="303613"/>
            <a:ext cx="3807960" cy="4029533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2" name="Google Shape;94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4089" y="63600"/>
            <a:ext cx="3746551" cy="433195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3" name="Google Shape;94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4365" y="773400"/>
            <a:ext cx="3357759" cy="4062529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4" name="Google Shape;94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8715" y="1805000"/>
            <a:ext cx="3357760" cy="2880212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8"/>
          <p:cNvSpPr txBox="1"/>
          <p:nvPr>
            <p:ph type="ctrTitle"/>
          </p:nvPr>
        </p:nvSpPr>
        <p:spPr>
          <a:xfrm>
            <a:off x="1002150" y="1724075"/>
            <a:ext cx="4614300" cy="105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exend ExtraBold"/>
                <a:ea typeface="Lexend ExtraBold"/>
                <a:cs typeface="Lexend ExtraBold"/>
                <a:sym typeface="Lexend ExtraBold"/>
              </a:rPr>
              <a:t>Non-Functional Requirements</a:t>
            </a:r>
            <a:endParaRPr sz="40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50" name="Google Shape;950;p5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51" name="Google Shape;951;p5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952" name="Google Shape;952;p58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" name="Google Shape;973;p5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974" name="Google Shape;974;p5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5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5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5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5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5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5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5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5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5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5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5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5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5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5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5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5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5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5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5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5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5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5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5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5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5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5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5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5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5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5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5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5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5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5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5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5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5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4" name="Google Shape;1014;p58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3" name="Google Shape;1043;p5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044" name="Google Shape;1044;p5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5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5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5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5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5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5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5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5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5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5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5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5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7" name="Google Shape;1057;p58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1058" name="Google Shape;1058;p58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1059" name="Google Shape;1059;p58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58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1" name="Google Shape;106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7" name="Google Shape;1067;p59"/>
          <p:cNvGrpSpPr/>
          <p:nvPr/>
        </p:nvGrpSpPr>
        <p:grpSpPr>
          <a:xfrm>
            <a:off x="1593013" y="3944579"/>
            <a:ext cx="5957975" cy="643500"/>
            <a:chOff x="1593000" y="2322568"/>
            <a:chExt cx="5957975" cy="643500"/>
          </a:xfrm>
        </p:grpSpPr>
        <p:sp>
          <p:nvSpPr>
            <p:cNvPr id="1068" name="Google Shape;1068;p5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Maintainability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When creating 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product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followed a clean and consistent coding standard.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5" name="Google Shape;1075;p59"/>
          <p:cNvGrpSpPr/>
          <p:nvPr/>
        </p:nvGrpSpPr>
        <p:grpSpPr>
          <a:xfrm>
            <a:off x="1593013" y="3289712"/>
            <a:ext cx="5957975" cy="643500"/>
            <a:chOff x="1593000" y="2322568"/>
            <a:chExt cx="5957975" cy="643500"/>
          </a:xfrm>
        </p:grpSpPr>
        <p:sp>
          <p:nvSpPr>
            <p:cNvPr id="1076" name="Google Shape;1076;p5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exend Medium"/>
                  <a:ea typeface="Lexend Medium"/>
                  <a:cs typeface="Lexend Medium"/>
                  <a:sym typeface="Lexend Medium"/>
                </a:rPr>
                <a:t>Reliability</a:t>
              </a:r>
              <a:endParaRPr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Products ensure privacy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It can be accessed anytime with authorized devices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3" name="Google Shape;1083;p59"/>
          <p:cNvGrpSpPr/>
          <p:nvPr/>
        </p:nvGrpSpPr>
        <p:grpSpPr>
          <a:xfrm>
            <a:off x="1593013" y="2634819"/>
            <a:ext cx="5957975" cy="643500"/>
            <a:chOff x="1593000" y="2322568"/>
            <a:chExt cx="5957975" cy="643500"/>
          </a:xfrm>
        </p:grpSpPr>
        <p:sp>
          <p:nvSpPr>
            <p:cNvPr id="1084" name="Google Shape;1084;p5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Scalability</a:t>
              </a:r>
              <a:endParaRPr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Solution product is implemented in a way that can integrate more functionalities and cognitive assessments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1" name="Google Shape;1091;p59"/>
          <p:cNvGrpSpPr/>
          <p:nvPr/>
        </p:nvGrpSpPr>
        <p:grpSpPr>
          <a:xfrm>
            <a:off x="1593013" y="1979960"/>
            <a:ext cx="5957975" cy="643500"/>
            <a:chOff x="1593000" y="2322568"/>
            <a:chExt cx="5957975" cy="643500"/>
          </a:xfrm>
        </p:grpSpPr>
        <p:sp>
          <p:nvSpPr>
            <p:cNvPr id="1092" name="Google Shape;1092;p5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Security</a:t>
              </a:r>
              <a:endParaRPr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Limited a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uthorized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user-base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Authentication and Authorization on analytical web dashboard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59"/>
          <p:cNvGrpSpPr/>
          <p:nvPr/>
        </p:nvGrpSpPr>
        <p:grpSpPr>
          <a:xfrm>
            <a:off x="1593013" y="1325085"/>
            <a:ext cx="5957975" cy="643500"/>
            <a:chOff x="1593000" y="2322568"/>
            <a:chExt cx="5957975" cy="643500"/>
          </a:xfrm>
        </p:grpSpPr>
        <p:sp>
          <p:nvSpPr>
            <p:cNvPr id="1100" name="Google Shape;1100;p5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exend"/>
                  <a:ea typeface="Lexend"/>
                  <a:cs typeface="Lexend"/>
                  <a:sym typeface="Lexend"/>
                </a:rPr>
                <a:t>Compatibility</a:t>
              </a:r>
              <a:endParaRPr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Web application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Progressive Mobile Application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Compatible for different screen resolutions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7" name="Google Shape;1107;p59"/>
          <p:cNvSpPr txBox="1"/>
          <p:nvPr>
            <p:ph type="title"/>
          </p:nvPr>
        </p:nvSpPr>
        <p:spPr>
          <a:xfrm>
            <a:off x="590425" y="616125"/>
            <a:ext cx="66030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Non-functional Requirements</a:t>
            </a:r>
            <a:endParaRPr b="1" sz="3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0"/>
          <p:cNvSpPr txBox="1"/>
          <p:nvPr>
            <p:ph type="ctrTitle"/>
          </p:nvPr>
        </p:nvSpPr>
        <p:spPr>
          <a:xfrm>
            <a:off x="818275" y="1747450"/>
            <a:ext cx="5166900" cy="105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Lexend ExtraBold"/>
                <a:ea typeface="Lexend ExtraBold"/>
                <a:cs typeface="Lexend ExtraBold"/>
                <a:sym typeface="Lexend ExtraBold"/>
              </a:rPr>
              <a:t>Publication Work</a:t>
            </a:r>
            <a:endParaRPr sz="38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113" name="Google Shape;1113;p6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4" name="Google Shape;1114;p60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115" name="Google Shape;1115;p60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0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0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60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60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60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6" name="Google Shape;1136;p6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37" name="Google Shape;1137;p6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6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6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6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6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6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6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6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6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6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6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6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6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6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6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6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6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6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6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7" name="Google Shape;1177;p60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6" name="Google Shape;1206;p60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207" name="Google Shape;1207;p6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6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6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6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6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6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6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6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6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6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6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6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6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0" name="Google Shape;1220;p60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1221" name="Google Shape;1221;p60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1222" name="Google Shape;1222;p60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3" name="Google Shape;1223;p60"/>
          <p:cNvSpPr txBox="1"/>
          <p:nvPr/>
        </p:nvSpPr>
        <p:spPr>
          <a:xfrm>
            <a:off x="4077625" y="4657075"/>
            <a:ext cx="1357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4" name="Google Shape;122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1"/>
          <p:cNvSpPr txBox="1"/>
          <p:nvPr>
            <p:ph type="title"/>
          </p:nvPr>
        </p:nvSpPr>
        <p:spPr>
          <a:xfrm>
            <a:off x="597825" y="653150"/>
            <a:ext cx="45540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Research Publication</a:t>
            </a:r>
            <a:endParaRPr b="1" sz="3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0" name="Google Shape;12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1550"/>
            <a:ext cx="6109283" cy="372955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2" name="Google Shape;12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971" y="1013896"/>
            <a:ext cx="5007199" cy="2417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6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8" name="Google Shape;1238;p62"/>
          <p:cNvSpPr txBox="1"/>
          <p:nvPr/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7BB9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References</a:t>
            </a:r>
            <a:endParaRPr sz="4800">
              <a:solidFill>
                <a:srgbClr val="007BB9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239" name="Google Shape;1239;p62"/>
          <p:cNvSpPr txBox="1"/>
          <p:nvPr/>
        </p:nvSpPr>
        <p:spPr>
          <a:xfrm>
            <a:off x="476100" y="1688300"/>
            <a:ext cx="81918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[1] A. Hewamalage, “Normative references of cognitive abilities and its correlates among primary school child population in Colombo District,” 2015.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[2]</a:t>
            </a:r>
            <a:r>
              <a:rPr lang="en" sz="1100"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G. Aradilla and J. Ajmera, "Detection and Recognition of Number Sequences in Spoken Utterances," in </a:t>
            </a:r>
            <a:r>
              <a:rPr i="1" lang="en">
                <a:latin typeface="Lexend Light"/>
                <a:ea typeface="Lexend Light"/>
                <a:cs typeface="Lexend Light"/>
                <a:sym typeface="Lexend Light"/>
              </a:rPr>
              <a:t>2nd Workshop on Speech in Mobile and Pervasive Environments (SiMPE)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, 2007.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[3]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R. Sharmin, S. K. Rahutb and M. R. Huq, "Bengali Spoken Digit Classification: A Deep Learning Approach Using Convolutional Neural Network," in </a:t>
            </a:r>
            <a:r>
              <a:rPr i="1" lang="en">
                <a:latin typeface="Lexend Light"/>
                <a:ea typeface="Lexend Light"/>
                <a:cs typeface="Lexend Light"/>
                <a:sym typeface="Lexend Light"/>
              </a:rPr>
              <a:t>Third International Conference on Computing and Network Communications (CoCoNet’19)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, 2020</a:t>
            </a:r>
            <a:endParaRPr sz="16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[4]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K. A. D. Dilshan, "Transcribing Number Sequences in Continuous Sinhala Speech," 2021.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40" name="Google Shape;12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62"/>
          <p:cNvGrpSpPr/>
          <p:nvPr/>
        </p:nvGrpSpPr>
        <p:grpSpPr>
          <a:xfrm>
            <a:off x="0" y="4626900"/>
            <a:ext cx="9144000" cy="516600"/>
            <a:chOff x="25" y="4626775"/>
            <a:chExt cx="9144000" cy="516600"/>
          </a:xfrm>
        </p:grpSpPr>
        <p:sp>
          <p:nvSpPr>
            <p:cNvPr id="1242" name="Google Shape;1242;p62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616E84"/>
                  </a:solidFill>
                  <a:latin typeface="Lato Black"/>
                  <a:ea typeface="Lato Black"/>
                  <a:cs typeface="Lato Black"/>
                  <a:sym typeface="Lato Black"/>
                </a:rPr>
                <a:t> </a:t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1243" name="Google Shape;1243;p62"/>
            <p:cNvPicPr preferRelativeResize="0"/>
            <p:nvPr/>
          </p:nvPicPr>
          <p:blipFill rotWithShape="1">
            <a:blip r:embed="rId4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4" name="Google Shape;1244;p62"/>
          <p:cNvSpPr txBox="1"/>
          <p:nvPr/>
        </p:nvSpPr>
        <p:spPr>
          <a:xfrm>
            <a:off x="3927750" y="4593875"/>
            <a:ext cx="1288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2022 - 073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6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1250" name="Google Shape;12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50" y="1023862"/>
            <a:ext cx="5526500" cy="30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ctrTitle"/>
          </p:nvPr>
        </p:nvSpPr>
        <p:spPr>
          <a:xfrm>
            <a:off x="977375" y="199857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Research Problem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99" name="Google Shape;199;p39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200" name="Google Shape;200;p39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9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9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9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" name="Google Shape;221;p39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22" name="Google Shape;222;p39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9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9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9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9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39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39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9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9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9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39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9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9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39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9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9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9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9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9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2" name="Google Shape;262;p39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39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92" name="Google Shape;292;p39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" name="Google Shape;305;p39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306" name="Google Shape;306;p39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307" name="Google Shape;307;p39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9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430225" y="678325"/>
            <a:ext cx="4491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Problem Definition</a:t>
            </a:r>
            <a:endParaRPr b="1" sz="31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15" name="Google Shape;315;p40"/>
          <p:cNvGrpSpPr/>
          <p:nvPr/>
        </p:nvGrpSpPr>
        <p:grpSpPr>
          <a:xfrm>
            <a:off x="0" y="4626900"/>
            <a:ext cx="9144000" cy="516600"/>
            <a:chOff x="25" y="4626775"/>
            <a:chExt cx="9144000" cy="516600"/>
          </a:xfrm>
        </p:grpSpPr>
        <p:sp>
          <p:nvSpPr>
            <p:cNvPr id="316" name="Google Shape;316;p40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317" name="Google Shape;317;p40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40"/>
          <p:cNvSpPr txBox="1"/>
          <p:nvPr/>
        </p:nvSpPr>
        <p:spPr>
          <a:xfrm>
            <a:off x="2232950" y="4593875"/>
            <a:ext cx="5461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2022 - 073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708275" y="1236075"/>
            <a:ext cx="52188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20202"/>
                </a:solidFill>
                <a:latin typeface="Lexend"/>
                <a:ea typeface="Lexend"/>
                <a:cs typeface="Lexend"/>
                <a:sym typeface="Lexend"/>
              </a:rPr>
              <a:t>A comprehensive cognitive examination of children is not</a:t>
            </a:r>
            <a:r>
              <a:rPr b="1" lang="en" sz="1500">
                <a:solidFill>
                  <a:srgbClr val="020202"/>
                </a:solidFill>
                <a:latin typeface="Lexend"/>
                <a:ea typeface="Lexend"/>
                <a:cs typeface="Lexend"/>
                <a:sym typeface="Lexend"/>
              </a:rPr>
              <a:t> conducted in Sri Lanka</a:t>
            </a:r>
            <a:r>
              <a:rPr lang="en" sz="1500">
                <a:solidFill>
                  <a:srgbClr val="02020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>
                <a:solidFill>
                  <a:srgbClr val="020202"/>
                </a:solidFill>
                <a:latin typeface="Lexend"/>
                <a:ea typeface="Lexend"/>
                <a:cs typeface="Lexend"/>
                <a:sym typeface="Lexend"/>
              </a:rPr>
              <a:t> Due to,</a:t>
            </a:r>
            <a:endParaRPr>
              <a:solidFill>
                <a:srgbClr val="02020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Char char="●"/>
            </a:pPr>
            <a:r>
              <a:rPr lang="en">
                <a:highlight>
                  <a:schemeClr val="lt1"/>
                </a:highlight>
                <a:latin typeface="Lexend Medium"/>
                <a:ea typeface="Lexend Medium"/>
                <a:cs typeface="Lexend Medium"/>
                <a:sym typeface="Lexend Medium"/>
              </a:rPr>
              <a:t>the lack of a culturally appropriate tool that can be used in the local languages.</a:t>
            </a:r>
            <a:endParaRPr>
              <a:highlight>
                <a:schemeClr val="lt1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Char char="●"/>
            </a:pPr>
            <a:r>
              <a:rPr lang="en">
                <a:highlight>
                  <a:schemeClr val="lt1"/>
                </a:highlight>
                <a:latin typeface="Lexend Medium"/>
                <a:ea typeface="Lexend Medium"/>
                <a:cs typeface="Lexend Medium"/>
                <a:sym typeface="Lexend Medium"/>
              </a:rPr>
              <a:t>the high commercial expenses associated with globally recognized cognitive assessment tools[4].</a:t>
            </a:r>
            <a:endParaRPr>
              <a:highlight>
                <a:schemeClr val="lt1"/>
              </a:highlight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5">
            <a:alphaModFix/>
          </a:blip>
          <a:srcRect b="10298" l="33849" r="29047" t="15933"/>
          <a:stretch/>
        </p:blipFill>
        <p:spPr>
          <a:xfrm>
            <a:off x="7218075" y="1770421"/>
            <a:ext cx="1420051" cy="28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ctrTitle"/>
          </p:nvPr>
        </p:nvSpPr>
        <p:spPr>
          <a:xfrm>
            <a:off x="1002150" y="172407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ExtraBold"/>
                <a:ea typeface="Lexend ExtraBold"/>
                <a:cs typeface="Lexend ExtraBold"/>
                <a:sym typeface="Lexend ExtraBold"/>
              </a:rPr>
              <a:t>ICAAT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28" name="Google Shape;328;p41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329" name="Google Shape;329;p41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4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51" name="Google Shape;351;p4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4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4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4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4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4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4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4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4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4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4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4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4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4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4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4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4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4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4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4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41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41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4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" name="Google Shape;391;p41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" name="Google Shape;420;p41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21" name="Google Shape;421;p4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4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4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4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4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" name="Google Shape;434;p41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435" name="Google Shape;435;p41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436" name="Google Shape;436;p41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Google Shape;437;p41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title"/>
          </p:nvPr>
        </p:nvSpPr>
        <p:spPr>
          <a:xfrm>
            <a:off x="389725" y="643100"/>
            <a:ext cx="38139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Background</a:t>
            </a:r>
            <a:endParaRPr b="1" sz="31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4" name="Google Shape;444;p42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445" name="Google Shape;445;p42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446" name="Google Shape;446;p42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42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 txBox="1"/>
          <p:nvPr/>
        </p:nvSpPr>
        <p:spPr>
          <a:xfrm>
            <a:off x="466250" y="1382300"/>
            <a:ext cx="29232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What can </a:t>
            </a:r>
            <a:r>
              <a:rPr lang="en" sz="1607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ICAAT</a:t>
            </a: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do?</a:t>
            </a:r>
            <a:endParaRPr sz="1607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Analyze The Development Of Child Cognitive Abilities in Sri Lanka</a:t>
            </a:r>
            <a:endParaRPr sz="6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466250" y="2807900"/>
            <a:ext cx="31896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Scope</a:t>
            </a: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b="1" lang="en" sz="160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endParaRPr sz="1607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638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Sinhala language speaking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Sri Lankan children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Age between 7 - 9 years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7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7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7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6201300" y="1382300"/>
            <a:ext cx="29232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What will get evaluated?</a:t>
            </a:r>
            <a:endParaRPr sz="1007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11638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Lexend"/>
              <a:buChar char="●"/>
            </a:pPr>
            <a:r>
              <a:rPr lang="en" sz="13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Mental chronometry</a:t>
            </a:r>
            <a:endParaRPr sz="13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6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Lexend"/>
              <a:buChar char="●"/>
            </a:pPr>
            <a:r>
              <a:rPr lang="en" sz="13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Perceptual reasoning</a:t>
            </a:r>
            <a:endParaRPr sz="13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6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Lexend"/>
              <a:buChar char="●"/>
            </a:pPr>
            <a:r>
              <a:rPr lang="en" sz="13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Working memory</a:t>
            </a:r>
            <a:endParaRPr sz="13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6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Lexend"/>
              <a:buChar char="●"/>
            </a:pPr>
            <a:r>
              <a:rPr lang="en" sz="13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Attention span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2" name="Google Shape;452;p42"/>
          <p:cNvPicPr preferRelativeResize="0"/>
          <p:nvPr/>
        </p:nvPicPr>
        <p:blipFill rotWithShape="1">
          <a:blip r:embed="rId5">
            <a:alphaModFix/>
          </a:blip>
          <a:srcRect b="0" l="43965" r="5214" t="0"/>
          <a:stretch/>
        </p:blipFill>
        <p:spPr>
          <a:xfrm>
            <a:off x="4037712" y="1528900"/>
            <a:ext cx="2050324" cy="2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title"/>
          </p:nvPr>
        </p:nvSpPr>
        <p:spPr>
          <a:xfrm>
            <a:off x="389725" y="643100"/>
            <a:ext cx="75660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Research Gap </a:t>
            </a:r>
            <a:r>
              <a:rPr lang="en" sz="2400">
                <a:latin typeface="Lexend SemiBold"/>
                <a:ea typeface="Lexend SemiBold"/>
                <a:cs typeface="Lexend SemiBold"/>
                <a:sym typeface="Lexend SemiBold"/>
              </a:rPr>
              <a:t>(Overall Project)</a:t>
            </a:r>
            <a:endParaRPr sz="24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58" name="Google Shape;458;p43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459" name="Google Shape;459;p43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460" name="Google Shape;460;p43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43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350275" y="1346100"/>
            <a:ext cx="31380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Existing international child cognitive assessment tools?</a:t>
            </a:r>
            <a:endParaRPr sz="1607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7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988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Wechsler Intelligence Scale for Children (WISC)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Stanford-Binet (SB)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b="0" l="0" r="56126" t="0"/>
          <a:stretch/>
        </p:blipFill>
        <p:spPr>
          <a:xfrm>
            <a:off x="3820552" y="1176325"/>
            <a:ext cx="1770025" cy="25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5457350" y="2379725"/>
            <a:ext cx="36216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7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Then why can’t we use existing tools?</a:t>
            </a:r>
            <a:endParaRPr sz="1607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11638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8"/>
              <a:buFont typeface="Barlow"/>
              <a:buChar char="-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Cognitive ability analyzing tools must be tailor made considering  targeted scope, culture, country and language</a:t>
            </a:r>
            <a:r>
              <a:rPr lang="en" sz="140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type="title"/>
          </p:nvPr>
        </p:nvSpPr>
        <p:spPr>
          <a:xfrm>
            <a:off x="389725" y="643100"/>
            <a:ext cx="4124700" cy="4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Research Objectives</a:t>
            </a:r>
            <a:endParaRPr b="1" sz="3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71" name="Google Shape;471;p44"/>
          <p:cNvGrpSpPr/>
          <p:nvPr/>
        </p:nvGrpSpPr>
        <p:grpSpPr>
          <a:xfrm>
            <a:off x="25" y="4626775"/>
            <a:ext cx="9144000" cy="516600"/>
            <a:chOff x="25" y="4626775"/>
            <a:chExt cx="9144000" cy="516600"/>
          </a:xfrm>
        </p:grpSpPr>
        <p:sp>
          <p:nvSpPr>
            <p:cNvPr id="472" name="Google Shape;472;p44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473" name="Google Shape;473;p44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44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/>
        </p:nvSpPr>
        <p:spPr>
          <a:xfrm>
            <a:off x="218625" y="1508175"/>
            <a:ext cx="41247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Research suitable technologies and apply appropriate methodologies and designs to automate,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Knowledge IQ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Reasoning IQ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Mental chronometry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 level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assessments for Sri Lankan children between the ages of 7-9 years.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474" y="1243549"/>
            <a:ext cx="3288675" cy="32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type="title"/>
          </p:nvPr>
        </p:nvSpPr>
        <p:spPr>
          <a:xfrm>
            <a:off x="225025" y="88800"/>
            <a:ext cx="4794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100">
                <a:latin typeface="Lexend"/>
                <a:ea typeface="Lexend"/>
                <a:cs typeface="Lexend"/>
                <a:sym typeface="Lexend"/>
              </a:rPr>
              <a:t>System Diagram</a:t>
            </a:r>
            <a:endParaRPr b="1" sz="31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83" name="Google Shape;483;p45"/>
          <p:cNvGrpSpPr/>
          <p:nvPr/>
        </p:nvGrpSpPr>
        <p:grpSpPr>
          <a:xfrm>
            <a:off x="0" y="4626900"/>
            <a:ext cx="9144000" cy="516600"/>
            <a:chOff x="25" y="4626775"/>
            <a:chExt cx="9144000" cy="516600"/>
          </a:xfrm>
        </p:grpSpPr>
        <p:sp>
          <p:nvSpPr>
            <p:cNvPr id="484" name="Google Shape;484;p45"/>
            <p:cNvSpPr/>
            <p:nvPr/>
          </p:nvSpPr>
          <p:spPr>
            <a:xfrm>
              <a:off x="25" y="4626775"/>
              <a:ext cx="9144000" cy="516600"/>
            </a:xfrm>
            <a:prstGeom prst="rect">
              <a:avLst/>
            </a:prstGeom>
            <a:solidFill>
              <a:srgbClr val="D6D8E5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7315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16E84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pic>
          <p:nvPicPr>
            <p:cNvPr id="485" name="Google Shape;485;p45"/>
            <p:cNvPicPr preferRelativeResize="0"/>
            <p:nvPr/>
          </p:nvPicPr>
          <p:blipFill rotWithShape="1">
            <a:blip r:embed="rId3">
              <a:alphaModFix/>
            </a:blip>
            <a:srcRect b="0" l="4462" r="7872" t="45247"/>
            <a:stretch/>
          </p:blipFill>
          <p:spPr>
            <a:xfrm>
              <a:off x="130600" y="4702975"/>
              <a:ext cx="1888625" cy="378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6" name="Google Shape;486;p45"/>
          <p:cNvPicPr preferRelativeResize="0"/>
          <p:nvPr/>
        </p:nvPicPr>
        <p:blipFill rotWithShape="1">
          <a:blip r:embed="rId4">
            <a:alphaModFix/>
          </a:blip>
          <a:srcRect b="0" l="0" r="-786" t="11574"/>
          <a:stretch/>
        </p:blipFill>
        <p:spPr>
          <a:xfrm>
            <a:off x="2039900" y="605400"/>
            <a:ext cx="6842348" cy="4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5"/>
          <p:cNvSpPr txBox="1"/>
          <p:nvPr/>
        </p:nvSpPr>
        <p:spPr>
          <a:xfrm>
            <a:off x="58875" y="1900275"/>
            <a:ext cx="23943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988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Reasoning IQ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Knowledge IQ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Mental chronometry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9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Lexend"/>
              <a:buChar char="●"/>
            </a:pPr>
            <a:r>
              <a:rPr lang="en" sz="1407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Attention span</a:t>
            </a:r>
            <a:endParaRPr sz="1407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1841750" y="4657075"/>
            <a:ext cx="5461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- 0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4316250" y="2123850"/>
            <a:ext cx="866400" cy="62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>
            <a:off x="4316250" y="2803600"/>
            <a:ext cx="866400" cy="62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4316350" y="3577275"/>
            <a:ext cx="866400" cy="62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/>
          <p:nvPr/>
        </p:nvSpPr>
        <p:spPr>
          <a:xfrm>
            <a:off x="4233275" y="1015650"/>
            <a:ext cx="949500" cy="62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5250" y="0"/>
            <a:ext cx="898749" cy="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cation Ap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6E6E6"/>
      </a:lt2>
      <a:accent1>
        <a:srgbClr val="99B6CC"/>
      </a:accent1>
      <a:accent2>
        <a:srgbClr val="159AC6"/>
      </a:accent2>
      <a:accent3>
        <a:srgbClr val="3FABA5"/>
      </a:accent3>
      <a:accent4>
        <a:srgbClr val="F8AA25"/>
      </a:accent4>
      <a:accent5>
        <a:srgbClr val="E94974"/>
      </a:accent5>
      <a:accent6>
        <a:srgbClr val="3C5F79"/>
      </a:accent6>
      <a:hlink>
        <a:srgbClr val="3C5F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1AAEA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